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2"/>
  </p:notesMasterIdLst>
  <p:handoutMasterIdLst>
    <p:handoutMasterId r:id="rId63"/>
  </p:handoutMasterIdLst>
  <p:sldIdLst>
    <p:sldId id="330" r:id="rId2"/>
    <p:sldId id="275" r:id="rId3"/>
    <p:sldId id="287" r:id="rId4"/>
    <p:sldId id="277" r:id="rId5"/>
    <p:sldId id="332" r:id="rId6"/>
    <p:sldId id="288" r:id="rId7"/>
    <p:sldId id="336" r:id="rId8"/>
    <p:sldId id="278" r:id="rId9"/>
    <p:sldId id="365" r:id="rId10"/>
    <p:sldId id="289" r:id="rId11"/>
    <p:sldId id="377" r:id="rId12"/>
    <p:sldId id="366" r:id="rId13"/>
    <p:sldId id="279" r:id="rId14"/>
    <p:sldId id="290" r:id="rId15"/>
    <p:sldId id="367" r:id="rId16"/>
    <p:sldId id="294" r:id="rId17"/>
    <p:sldId id="293" r:id="rId18"/>
    <p:sldId id="295" r:id="rId19"/>
    <p:sldId id="296" r:id="rId20"/>
    <p:sldId id="280" r:id="rId21"/>
    <p:sldId id="349" r:id="rId22"/>
    <p:sldId id="343" r:id="rId23"/>
    <p:sldId id="350" r:id="rId24"/>
    <p:sldId id="339" r:id="rId25"/>
    <p:sldId id="335" r:id="rId26"/>
    <p:sldId id="344" r:id="rId27"/>
    <p:sldId id="345" r:id="rId28"/>
    <p:sldId id="298" r:id="rId29"/>
    <p:sldId id="302" r:id="rId30"/>
    <p:sldId id="329" r:id="rId31"/>
    <p:sldId id="351" r:id="rId32"/>
    <p:sldId id="368" r:id="rId33"/>
    <p:sldId id="369" r:id="rId34"/>
    <p:sldId id="282" r:id="rId35"/>
    <p:sldId id="370" r:id="rId36"/>
    <p:sldId id="333" r:id="rId37"/>
    <p:sldId id="352" r:id="rId38"/>
    <p:sldId id="353" r:id="rId39"/>
    <p:sldId id="305" r:id="rId40"/>
    <p:sldId id="306" r:id="rId41"/>
    <p:sldId id="371" r:id="rId42"/>
    <p:sldId id="307" r:id="rId43"/>
    <p:sldId id="310" r:id="rId44"/>
    <p:sldId id="354" r:id="rId45"/>
    <p:sldId id="313" r:id="rId46"/>
    <p:sldId id="355" r:id="rId47"/>
    <p:sldId id="356" r:id="rId48"/>
    <p:sldId id="372" r:id="rId49"/>
    <p:sldId id="357" r:id="rId50"/>
    <p:sldId id="358" r:id="rId51"/>
    <p:sldId id="359" r:id="rId52"/>
    <p:sldId id="286" r:id="rId53"/>
    <p:sldId id="374" r:id="rId54"/>
    <p:sldId id="373" r:id="rId55"/>
    <p:sldId id="342" r:id="rId56"/>
    <p:sldId id="361" r:id="rId57"/>
    <p:sldId id="301" r:id="rId58"/>
    <p:sldId id="360" r:id="rId59"/>
    <p:sldId id="375" r:id="rId60"/>
    <p:sldId id="331" r:id="rId6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xmlns="">
        <p15:guide id="1" orient="horz" pos="816">
          <p15:clr>
            <a:srgbClr val="A4A3A4"/>
          </p15:clr>
        </p15:guide>
        <p15:guide id="2" pos="4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9966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917"/>
    <p:restoredTop sz="94667"/>
  </p:normalViewPr>
  <p:slideViewPr>
    <p:cSldViewPr snapToGrid="0">
      <p:cViewPr varScale="1">
        <p:scale>
          <a:sx n="69" d="100"/>
          <a:sy n="69" d="100"/>
        </p:scale>
        <p:origin x="-1320" y="-10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9" name="Rectangle 5">
            <a:extLst>
              <a:ext uri="{FF2B5EF4-FFF2-40B4-BE49-F238E27FC236}">
                <a16:creationId xmlns:a16="http://schemas.microsoft.com/office/drawing/2014/main" xmlns=""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xmlns=""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xmlns=""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xmlns=""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xmlns=""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xmlns=""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xmlns=""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xmlns=""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xmlns="" val="115004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xmlns=""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xmlns=""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xmlns=""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xmlns=""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xmlns=""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xmlns=""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xmlns=""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xmlns=""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xmlns=""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xmlns=""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xmlns=""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xmlns=""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xmlns=""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xmlns=""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xmlns=""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xmlns=""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xmlns=""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xmlns=""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xmlns=""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xmlns=""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xmlns=""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xmlns=""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xmlns=""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xmlns=""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xmlns=""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xmlns=""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xmlns=""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xmlns=""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xmlns=""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xmlns=""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xmlns=""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xmlns=""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xmlns=""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xmlns=""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xmlns=""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xmlns=""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xmlns=""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xmlns=""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xmlns=""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xmlns=""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xmlns=""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xmlns=""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xmlns=""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xmlns=""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xmlns=""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39</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xmlns=""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xmlns=""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xmlns=""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xmlns=""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xmlns=""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xmlns=""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xmlns=""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xmlns=""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xmlns=""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xmlns=""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xmlns=""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xmlns=""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xmlns=""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xmlns=""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xmlns=""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xmlns=""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xmlns=""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xmlns=""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xmlns=""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xmlns=""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xmlns=""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xmlns=""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59</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60</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xmlns=""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xmlns=""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xmlns=""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xmlns=""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xmlns=""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xmlns=""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xmlns=""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xmlns=""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xmlns=""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xmlns=""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xmlns=""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xmlns=""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xmlns=""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xmlns="">
                <a:solidFill>
                  <a:srgbClr val="FFFFFF"/>
                </a:solidFill>
              </a14:hiddenFill>
            </a:ext>
          </a:extLst>
        </p:spPr>
      </p:pic>
      <p:sp>
        <p:nvSpPr>
          <p:cNvPr id="10" name="Rectangle 10">
            <a:extLst>
              <a:ext uri="{FF2B5EF4-FFF2-40B4-BE49-F238E27FC236}">
                <a16:creationId xmlns:a16="http://schemas.microsoft.com/office/drawing/2014/main" xmlns=""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xmlns=""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xmlns=""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xmlns=""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xmlns=""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1" name="Rectangle 7">
            <a:extLst>
              <a:ext uri="{FF2B5EF4-FFF2-40B4-BE49-F238E27FC236}">
                <a16:creationId xmlns:a16="http://schemas.microsoft.com/office/drawing/2014/main" xmlns=""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xmlns=""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xmlns=""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xmlns=""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xmlns=""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xmlns=""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xmlns=""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xmlns=""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xmlns=""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0393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xmlns=""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xmlns=""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xmlns=""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xmlns=""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xmlns=""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9" name="Line 6">
            <a:extLst>
              <a:ext uri="{FF2B5EF4-FFF2-40B4-BE49-F238E27FC236}">
                <a16:creationId xmlns:a16="http://schemas.microsoft.com/office/drawing/2014/main" xmlns=""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31750" name="Line 7">
            <a:extLst>
              <a:ext uri="{FF2B5EF4-FFF2-40B4-BE49-F238E27FC236}">
                <a16:creationId xmlns:a16="http://schemas.microsoft.com/office/drawing/2014/main" xmlns=""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C84E76C4-FCC0-48D3-9013-1569EF2B2703}"/>
              </a:ext>
            </a:extLst>
          </p:cNvPr>
          <p:cNvSpPr>
            <a:spLocks noGrp="1" noChangeArrowheads="1"/>
          </p:cNvSpPr>
          <p:nvPr>
            <p:ph type="title"/>
          </p:nvPr>
        </p:nvSpPr>
        <p:spPr>
          <a:xfrm>
            <a:off x="457200" y="220663"/>
            <a:ext cx="8042275" cy="576262"/>
          </a:xfrm>
        </p:spPr>
        <p:txBody>
          <a:bodyPr/>
          <a:lstStyle/>
          <a:p>
            <a:pPr eaLnBrk="1" hangingPunct="1"/>
            <a:r>
              <a:rPr lang="en-US" altLang="en-US"/>
              <a:t>Example of Standard API</a:t>
            </a:r>
          </a:p>
        </p:txBody>
      </p:sp>
      <p:pic>
        <p:nvPicPr>
          <p:cNvPr id="33795" name="Picture 2">
            <a:extLst>
              <a:ext uri="{FF2B5EF4-FFF2-40B4-BE49-F238E27FC236}">
                <a16:creationId xmlns:a16="http://schemas.microsoft.com/office/drawing/2014/main" xmlns=""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xmlns="" id="{17C2873A-43D0-43EF-AF6C-1C08F6944807}"/>
              </a:ext>
            </a:extLst>
          </p:cNvPr>
          <p:cNvSpPr>
            <a:spLocks noGrp="1" noChangeArrowheads="1"/>
          </p:cNvSpPr>
          <p:nvPr>
            <p:ph type="body" idx="1"/>
          </p:nvPr>
        </p:nvSpPr>
        <p:spPr>
          <a:xfrm>
            <a:off x="830263" y="1233488"/>
            <a:ext cx="7632700" cy="4530725"/>
          </a:xfrm>
        </p:spPr>
        <p:txBody>
          <a:bodyPr/>
          <a:lstStyle/>
          <a:p>
            <a:r>
              <a:rPr lang="en-US" altLang="en-US"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a:p>
            <a:r>
              <a:rPr lang="en-US" altLang="en-US" dirty="0"/>
              <a:t>The system call interface invokes  the intended system call in OS kernel and returns status of the system call and any return values</a:t>
            </a:r>
            <a:endParaRPr lang="en-US" altLang="en-US" sz="800" dirty="0"/>
          </a:p>
          <a:p>
            <a:r>
              <a:rPr lang="en-US" altLang="en-US" dirty="0"/>
              <a:t>The caller need know nothing about how the system call is implemented</a:t>
            </a:r>
          </a:p>
          <a:p>
            <a:pPr lvl="1"/>
            <a:r>
              <a:rPr lang="en-US" altLang="en-US" dirty="0"/>
              <a:t>Just needs to obey API and understand what OS will do as a result call</a:t>
            </a:r>
          </a:p>
          <a:p>
            <a:pPr lvl="1"/>
            <a:r>
              <a:rPr lang="en-US" altLang="en-US" dirty="0"/>
              <a:t>Most details of  OS interface hidden from programmer by API  </a:t>
            </a:r>
          </a:p>
          <a:p>
            <a:pPr lvl="2"/>
            <a:r>
              <a:rPr lang="en-US" altLang="en-US" dirty="0"/>
              <a:t>Managed by run-time support library (set of functions built into libraries included with compiler)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xmlns=""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4E227535-43B6-4813-B8B2-3BC580705F91}"/>
              </a:ext>
            </a:extLst>
          </p:cNvPr>
          <p:cNvSpPr>
            <a:spLocks noGrp="1" noChangeArrowheads="1"/>
          </p:cNvSpPr>
          <p:nvPr>
            <p:ph type="title"/>
          </p:nvPr>
        </p:nvSpPr>
        <p:spPr>
          <a:xfrm>
            <a:off x="879475" y="217488"/>
            <a:ext cx="7704138" cy="576262"/>
          </a:xfrm>
        </p:spPr>
        <p:txBody>
          <a:bodyPr/>
          <a:lstStyle/>
          <a:p>
            <a:pPr eaLnBrk="1" hangingPunct="1"/>
            <a:r>
              <a:rPr lang="en-US" altLang="en-US"/>
              <a:t>System Call Parameter Passing</a:t>
            </a:r>
          </a:p>
        </p:txBody>
      </p:sp>
      <p:sp>
        <p:nvSpPr>
          <p:cNvPr id="39939" name="Rectangle 3">
            <a:extLst>
              <a:ext uri="{FF2B5EF4-FFF2-40B4-BE49-F238E27FC236}">
                <a16:creationId xmlns:a16="http://schemas.microsoft.com/office/drawing/2014/main" xmlns="" id="{4769B199-F416-4325-B349-7CDA49598C2F}"/>
              </a:ext>
            </a:extLst>
          </p:cNvPr>
          <p:cNvSpPr>
            <a:spLocks noGrp="1" noChangeArrowheads="1"/>
          </p:cNvSpPr>
          <p:nvPr>
            <p:ph type="body" idx="1"/>
          </p:nvPr>
        </p:nvSpPr>
        <p:spPr>
          <a:xfrm>
            <a:off x="806450" y="1233488"/>
            <a:ext cx="7704138" cy="4530725"/>
          </a:xfrm>
        </p:spPr>
        <p:txBody>
          <a:bodyPr/>
          <a:lstStyle/>
          <a:p>
            <a:pPr>
              <a:lnSpc>
                <a:spcPct val="90000"/>
              </a:lnSpc>
            </a:pPr>
            <a:r>
              <a:rPr lang="en-US" altLang="en-US" dirty="0"/>
              <a:t>Often, more information is required than simply identity of desired system call</a:t>
            </a:r>
          </a:p>
          <a:p>
            <a:pPr lvl="1">
              <a:lnSpc>
                <a:spcPct val="90000"/>
              </a:lnSpc>
            </a:pPr>
            <a:r>
              <a:rPr lang="en-US" altLang="en-US" dirty="0"/>
              <a:t>Exact type and amount of information vary according to OS and call</a:t>
            </a:r>
            <a:endParaRPr lang="en-US" altLang="en-US" sz="900" dirty="0"/>
          </a:p>
          <a:p>
            <a:pPr>
              <a:lnSpc>
                <a:spcPct val="90000"/>
              </a:lnSpc>
            </a:pPr>
            <a:r>
              <a:rPr lang="en-US" altLang="en-US" dirty="0"/>
              <a:t>Three general methods used to pass parameters to the OS</a:t>
            </a:r>
          </a:p>
          <a:p>
            <a:pPr lvl="1">
              <a:lnSpc>
                <a:spcPct val="90000"/>
              </a:lnSpc>
            </a:pPr>
            <a:r>
              <a:rPr lang="en-US" altLang="en-US" dirty="0"/>
              <a:t>Simplest:  pass the parameters in registers</a:t>
            </a:r>
          </a:p>
          <a:p>
            <a:pPr lvl="2">
              <a:lnSpc>
                <a:spcPct val="90000"/>
              </a:lnSpc>
            </a:pPr>
            <a:r>
              <a:rPr lang="en-US" altLang="en-US" dirty="0"/>
              <a:t> In some cases, may be more parameters than registers</a:t>
            </a:r>
          </a:p>
          <a:p>
            <a:pPr lvl="1">
              <a:lnSpc>
                <a:spcPct val="90000"/>
              </a:lnSpc>
            </a:pPr>
            <a:r>
              <a:rPr lang="en-US" altLang="en-US" dirty="0"/>
              <a:t>Parameters stored in a block</a:t>
            </a:r>
            <a:r>
              <a:rPr lang="en-US" altLang="en-US" i="1" dirty="0"/>
              <a:t>, </a:t>
            </a:r>
            <a:r>
              <a:rPr lang="en-US" altLang="en-US" dirty="0"/>
              <a:t>or table, in memory, and address of block passed as a parameter in a register </a:t>
            </a:r>
          </a:p>
          <a:p>
            <a:pPr lvl="2">
              <a:lnSpc>
                <a:spcPct val="90000"/>
              </a:lnSpc>
            </a:pPr>
            <a:r>
              <a:rPr lang="en-US" altLang="en-US" dirty="0"/>
              <a:t>This approach taken by Linux and Solaris</a:t>
            </a:r>
          </a:p>
          <a:p>
            <a:pPr lvl="1">
              <a:lnSpc>
                <a:spcPct val="90000"/>
              </a:lnSpc>
            </a:pPr>
            <a:r>
              <a:rPr lang="en-US" altLang="en-US" dirty="0"/>
              <a:t>Parameters placed, or </a:t>
            </a:r>
            <a:r>
              <a:rPr lang="en-US" altLang="en-US" b="1" dirty="0">
                <a:solidFill>
                  <a:srgbClr val="006699"/>
                </a:solidFill>
                <a:latin typeface="+mj-lt"/>
              </a:rPr>
              <a:t>pushed</a:t>
            </a:r>
            <a:r>
              <a:rPr lang="en-US" altLang="en-US" i="1" dirty="0"/>
              <a:t>, </a:t>
            </a:r>
            <a:r>
              <a:rPr lang="en-US" altLang="en-US" dirty="0"/>
              <a:t>onto the </a:t>
            </a:r>
            <a:r>
              <a:rPr lang="en-US" altLang="en-US" b="1" dirty="0">
                <a:solidFill>
                  <a:srgbClr val="006699"/>
                </a:solidFill>
                <a:latin typeface="+mj-lt"/>
              </a:rPr>
              <a:t>stack</a:t>
            </a:r>
            <a:r>
              <a:rPr lang="en-US" altLang="en-US" i="1" dirty="0"/>
              <a:t> </a:t>
            </a:r>
            <a:r>
              <a:rPr lang="en-US" altLang="en-US" dirty="0"/>
              <a:t>by the program and </a:t>
            </a:r>
            <a:r>
              <a:rPr lang="en-US" altLang="en-US" b="1" dirty="0">
                <a:solidFill>
                  <a:srgbClr val="006699"/>
                </a:solidFill>
                <a:latin typeface="+mj-lt"/>
              </a:rPr>
              <a:t>popped</a:t>
            </a:r>
            <a:r>
              <a:rPr lang="en-US" altLang="en-US" i="1" dirty="0"/>
              <a:t> </a:t>
            </a:r>
            <a:r>
              <a:rPr lang="en-US" altLang="en-US" dirty="0"/>
              <a:t>off the stack by the operating system</a:t>
            </a:r>
          </a:p>
          <a:p>
            <a:pPr lvl="1">
              <a:lnSpc>
                <a:spcPct val="90000"/>
              </a:lnSpc>
            </a:pPr>
            <a:r>
              <a:rPr lang="en-US" altLang="en-US" dirty="0"/>
              <a:t>Block and stack methods do not limit the number or length of parameters being passed</a:t>
            </a:r>
          </a:p>
          <a:p>
            <a:pPr lvl="1">
              <a:lnSpc>
                <a:spcPct val="90000"/>
              </a:lnSpc>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091C706E-593F-465E-8A89-60A10A2A9377}"/>
              </a:ext>
            </a:extLst>
          </p:cNvPr>
          <p:cNvSpPr>
            <a:spLocks noGrp="1" noChangeArrowheads="1"/>
          </p:cNvSpPr>
          <p:nvPr>
            <p:ph type="title"/>
          </p:nvPr>
        </p:nvSpPr>
        <p:spPr>
          <a:xfrm>
            <a:off x="457200" y="207963"/>
            <a:ext cx="8089900" cy="576262"/>
          </a:xfrm>
        </p:spPr>
        <p:txBody>
          <a:bodyPr/>
          <a:lstStyle/>
          <a:p>
            <a:pPr eaLnBrk="1" hangingPunct="1"/>
            <a:r>
              <a:rPr lang="en-US" altLang="en-US"/>
              <a:t>Parameter Passing via Table</a:t>
            </a:r>
          </a:p>
        </p:txBody>
      </p:sp>
      <p:pic>
        <p:nvPicPr>
          <p:cNvPr id="41987" name="Picture 2">
            <a:extLst>
              <a:ext uri="{FF2B5EF4-FFF2-40B4-BE49-F238E27FC236}">
                <a16:creationId xmlns:a16="http://schemas.microsoft.com/office/drawing/2014/main" xmlns=""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xmlns=""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xmlns=""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xmlns=""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xmlns=""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xmlns=""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xmlns="" id="{2F1F0650-6545-4D56-BF26-447C4C087768}"/>
              </a:ext>
            </a:extLst>
          </p:cNvPr>
          <p:cNvSpPr>
            <a:spLocks noGrp="1" noChangeArrowheads="1"/>
          </p:cNvSpPr>
          <p:nvPr>
            <p:ph type="body" idx="1"/>
          </p:nvPr>
        </p:nvSpPr>
        <p:spPr/>
        <p:txBody>
          <a:bodyPr/>
          <a:lstStyle/>
          <a:p>
            <a:r>
              <a:rPr lang="en-US" altLang="en-US" dirty="0"/>
              <a:t>Protection</a:t>
            </a:r>
          </a:p>
          <a:p>
            <a:pPr lvl="1"/>
            <a:r>
              <a:rPr lang="en-US" altLang="en-US" dirty="0"/>
              <a:t>Control access to resources</a:t>
            </a:r>
          </a:p>
          <a:p>
            <a:pPr lvl="1"/>
            <a:r>
              <a:rPr lang="en-US" altLang="en-US" dirty="0"/>
              <a:t>Get and set permissions</a:t>
            </a:r>
          </a:p>
          <a:p>
            <a:pPr lvl="1"/>
            <a:r>
              <a:rPr lang="en-US" altLang="en-US" dirty="0"/>
              <a:t>Allow and deny user access</a:t>
            </a:r>
          </a:p>
          <a:p>
            <a:pPr lvl="1"/>
            <a:endParaRPr lang="en-US"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xmlns=""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xmlns=""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xmlns=""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xmlns=""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xmlns=""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xmlns="" id="{99A476BD-0E04-4E34-92A4-16BA034F5126}"/>
              </a:ext>
            </a:extLst>
          </p:cNvPr>
          <p:cNvSpPr>
            <a:spLocks noGrp="1" noChangeArrowheads="1"/>
          </p:cNvSpPr>
          <p:nvPr>
            <p:ph type="title"/>
          </p:nvPr>
        </p:nvSpPr>
        <p:spPr>
          <a:xfrm>
            <a:off x="457200" y="215900"/>
            <a:ext cx="8062913" cy="576263"/>
          </a:xfrm>
        </p:spPr>
        <p:txBody>
          <a:bodyPr/>
          <a:lstStyle/>
          <a:p>
            <a:r>
              <a:rPr lang="en-US" altLang="en-US"/>
              <a:t>Example: Arduino</a:t>
            </a:r>
          </a:p>
        </p:txBody>
      </p:sp>
      <p:sp>
        <p:nvSpPr>
          <p:cNvPr id="56323" name="Content Placeholder 2">
            <a:extLst>
              <a:ext uri="{FF2B5EF4-FFF2-40B4-BE49-F238E27FC236}">
                <a16:creationId xmlns:a16="http://schemas.microsoft.com/office/drawing/2014/main" xmlns="" id="{1F501235-9681-4141-B622-1D7728DD9EB5}"/>
              </a:ext>
            </a:extLst>
          </p:cNvPr>
          <p:cNvSpPr>
            <a:spLocks noGrp="1" noChangeArrowheads="1"/>
          </p:cNvSpPr>
          <p:nvPr>
            <p:ph idx="1"/>
          </p:nvPr>
        </p:nvSpPr>
        <p:spPr>
          <a:xfrm>
            <a:off x="755650" y="1245997"/>
            <a:ext cx="3538538" cy="3880428"/>
          </a:xfrm>
        </p:spPr>
        <p:txBody>
          <a:bodyPr/>
          <a:lstStyle/>
          <a:p>
            <a:r>
              <a:rPr lang="en-US" altLang="en-US" dirty="0"/>
              <a:t>Single-tasking</a:t>
            </a:r>
          </a:p>
          <a:p>
            <a:r>
              <a:rPr lang="en-US" altLang="en-US" dirty="0"/>
              <a:t>No operating system</a:t>
            </a:r>
          </a:p>
          <a:p>
            <a:r>
              <a:rPr lang="en-US" altLang="en-US" dirty="0"/>
              <a:t>Programs (sketch) loaded via USB into flash memory</a:t>
            </a:r>
          </a:p>
          <a:p>
            <a:r>
              <a:rPr lang="en-US" altLang="en-US" dirty="0"/>
              <a:t>Single memory space</a:t>
            </a:r>
          </a:p>
          <a:p>
            <a:r>
              <a:rPr lang="en-US" altLang="en-US" dirty="0"/>
              <a:t>Boot loader loads program</a:t>
            </a:r>
          </a:p>
          <a:p>
            <a:r>
              <a:rPr lang="en-US" altLang="en-US" dirty="0"/>
              <a:t>Program exit -&gt; shell reloaded</a:t>
            </a:r>
          </a:p>
        </p:txBody>
      </p:sp>
      <p:sp>
        <p:nvSpPr>
          <p:cNvPr id="56324" name="Rectangle 5">
            <a:extLst>
              <a:ext uri="{FF2B5EF4-FFF2-40B4-BE49-F238E27FC236}">
                <a16:creationId xmlns:a16="http://schemas.microsoft.com/office/drawing/2014/main" xmlns=""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xmlns="" id="{3D7E9EC8-C0AA-4A87-B993-D1E4AABF44E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xmlns="" id="{8C7AD885-D28A-4AE1-BCC0-082E8F9D4ACA}"/>
              </a:ext>
            </a:extLst>
          </p:cNvPr>
          <p:cNvSpPr>
            <a:spLocks noGrp="1" noChangeArrowheads="1"/>
          </p:cNvSpPr>
          <p:nvPr>
            <p:ph type="title"/>
          </p:nvPr>
        </p:nvSpPr>
        <p:spPr>
          <a:xfrm>
            <a:off x="457200" y="215900"/>
            <a:ext cx="8040688" cy="576263"/>
          </a:xfrm>
        </p:spPr>
        <p:txBody>
          <a:bodyPr/>
          <a:lstStyle/>
          <a:p>
            <a:r>
              <a:rPr lang="en-US" altLang="en-US"/>
              <a:t>Example: FreeBSD</a:t>
            </a:r>
          </a:p>
        </p:txBody>
      </p:sp>
      <p:sp>
        <p:nvSpPr>
          <p:cNvPr id="57347" name="Content Placeholder 2">
            <a:extLst>
              <a:ext uri="{FF2B5EF4-FFF2-40B4-BE49-F238E27FC236}">
                <a16:creationId xmlns:a16="http://schemas.microsoft.com/office/drawing/2014/main" xmlns="" id="{3553DF37-09AA-4821-AFCB-D93A473E1923}"/>
              </a:ext>
            </a:extLst>
          </p:cNvPr>
          <p:cNvSpPr>
            <a:spLocks noGrp="1" noChangeArrowheads="1"/>
          </p:cNvSpPr>
          <p:nvPr>
            <p:ph idx="1"/>
          </p:nvPr>
        </p:nvSpPr>
        <p:spPr>
          <a:xfrm>
            <a:off x="869950" y="1118305"/>
            <a:ext cx="4777224" cy="4388196"/>
          </a:xfrm>
        </p:spPr>
        <p:txBody>
          <a:bodyPr/>
          <a:lstStyle/>
          <a:p>
            <a:r>
              <a:rPr lang="en-US" altLang="en-US" dirty="0"/>
              <a:t>Unix variant</a:t>
            </a:r>
          </a:p>
          <a:p>
            <a:r>
              <a:rPr lang="en-US" altLang="en-US" dirty="0"/>
              <a:t>Multitasking</a:t>
            </a:r>
          </a:p>
          <a:p>
            <a:r>
              <a:rPr lang="en-US" altLang="en-US" dirty="0"/>
              <a:t>User login -&gt; invoke user</a:t>
            </a:r>
            <a:r>
              <a:rPr lang="ja-JP" altLang="en-US" dirty="0"/>
              <a:t>’</a:t>
            </a:r>
            <a:r>
              <a:rPr lang="en-US" altLang="ja-JP" dirty="0"/>
              <a:t>s choice of shell</a:t>
            </a:r>
          </a:p>
          <a:p>
            <a:r>
              <a:rPr lang="en-US" altLang="en-US" dirty="0"/>
              <a:t>Shell executes fork() system call to create process</a:t>
            </a:r>
          </a:p>
          <a:p>
            <a:pPr lvl="1"/>
            <a:r>
              <a:rPr lang="en-US" altLang="en-US" dirty="0"/>
              <a:t>Executes exec() to load program into process</a:t>
            </a:r>
          </a:p>
          <a:p>
            <a:pPr lvl="1"/>
            <a:r>
              <a:rPr lang="en-US" altLang="en-US" dirty="0"/>
              <a:t>Shell waits for process to terminate or continues with user commands</a:t>
            </a:r>
          </a:p>
          <a:p>
            <a:r>
              <a:rPr lang="en-US" altLang="en-US" dirty="0"/>
              <a:t>Process exits with:</a:t>
            </a:r>
          </a:p>
          <a:p>
            <a:pPr lvl="1"/>
            <a:r>
              <a:rPr lang="en-US" altLang="en-US" dirty="0"/>
              <a:t> code = 0 – no error </a:t>
            </a:r>
          </a:p>
          <a:p>
            <a:pPr lvl="1"/>
            <a:r>
              <a:rPr lang="en-US" altLang="en-US" dirty="0"/>
              <a:t> code &gt; 0 – error code</a:t>
            </a:r>
          </a:p>
          <a:p>
            <a:endParaRPr lang="en-US" altLang="en-US" dirty="0"/>
          </a:p>
        </p:txBody>
      </p:sp>
      <p:pic>
        <p:nvPicPr>
          <p:cNvPr id="57348" name="Picture 2">
            <a:extLst>
              <a:ext uri="{FF2B5EF4-FFF2-40B4-BE49-F238E27FC236}">
                <a16:creationId xmlns:a16="http://schemas.microsoft.com/office/drawing/2014/main" xmlns="" id="{A51BFFAE-589E-4BC3-AFB7-2D6A9C24A21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xmlns=""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xmlns=""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xmlns=""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AED6B521-18A7-4439-A63E-29BB58B6FD3B}"/>
              </a:ext>
            </a:extLst>
          </p:cNvPr>
          <p:cNvSpPr>
            <a:spLocks noGrp="1" noChangeArrowheads="1"/>
          </p:cNvSpPr>
          <p:nvPr>
            <p:ph type="title"/>
          </p:nvPr>
        </p:nvSpPr>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xmlns="" id="{6D078653-D1C2-4F9E-AC34-145815C46F6A}"/>
              </a:ext>
            </a:extLst>
          </p:cNvPr>
          <p:cNvSpPr>
            <a:spLocks noGrp="1" noChangeArrowheads="1"/>
          </p:cNvSpPr>
          <p:nvPr>
            <p:ph type="body" idx="1"/>
          </p:nvPr>
        </p:nvSpPr>
        <p:spPr>
          <a:xfrm>
            <a:off x="868363" y="1233488"/>
            <a:ext cx="6808578" cy="4534265"/>
          </a:xfrm>
        </p:spPr>
        <p:txBody>
          <a:bodyPr/>
          <a:lstStyle/>
          <a:p>
            <a:r>
              <a:rPr lang="en-US" altLang="en-US" dirty="0"/>
              <a:t>Identify services provided by an operating system</a:t>
            </a:r>
          </a:p>
          <a:p>
            <a:r>
              <a:rPr lang="en-US" altLang="en-US" dirty="0"/>
              <a:t>Illustrate how system calls are used to provide operating system services</a:t>
            </a:r>
          </a:p>
          <a:p>
            <a:r>
              <a:rPr lang="en-US" altLang="en-US" dirty="0"/>
              <a:t>Compare and contrast monolithic, layered, microkernel, modular, and hybrid strategies for designing operating systems</a:t>
            </a:r>
          </a:p>
          <a:p>
            <a:r>
              <a:rPr lang="en-US" altLang="en-US" dirty="0"/>
              <a:t>Illustrate the process for booting an operating system</a:t>
            </a:r>
          </a:p>
          <a:p>
            <a:r>
              <a:rPr lang="en-US" altLang="en-US" dirty="0"/>
              <a:t>Apply tools for monitoring operating system performance</a:t>
            </a:r>
          </a:p>
          <a:p>
            <a:r>
              <a:rPr lang="en-US" altLang="en-US" dirty="0"/>
              <a:t>Design and implement kernel modules for interacting with a Linux kernel</a:t>
            </a:r>
          </a:p>
          <a:p>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xmlns=""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xmlns=""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xmlns=""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xmlns=""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xmlns=""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xmlns=""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487613" y="1204913"/>
            <a:ext cx="4608512" cy="4859337"/>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xmlns=""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xmlns=""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xmlns=""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xmlns=""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xmlns=""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xmlns=""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xmlns=""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xmlns=""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xmlns=""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xmlns=""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xmlns=""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xmlns=""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xmlns=""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xmlns=""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xmlns=""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dirty="0"/>
              <a:t>mo</a:t>
            </a:r>
            <a:r>
              <a:rPr lang="en-US" altLang="en-US" b="1" dirty="0">
                <a:solidFill>
                  <a:srgbClr val="006699"/>
                </a:solidFill>
                <a:latin typeface="+mj-lt"/>
              </a:rPr>
              <a:t>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xmlns=""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xmlns=""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474913" y="1755775"/>
            <a:ext cx="4498975" cy="370522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xmlns="" id="{F920D189-3A2A-4433-B759-AE4A29C629C2}"/>
              </a:ext>
            </a:extLst>
          </p:cNvPr>
          <p:cNvSpPr>
            <a:spLocks noGrp="1" noChangeArrowheads="1"/>
          </p:cNvSpPr>
          <p:nvPr>
            <p:ph type="title"/>
          </p:nvPr>
        </p:nvSpPr>
        <p:spPr/>
        <p:txBody>
          <a:bodyPr/>
          <a:lstStyle/>
          <a:p>
            <a:r>
              <a:rPr lang="en-US" altLang="en-US"/>
              <a:t>Darwin</a:t>
            </a:r>
          </a:p>
        </p:txBody>
      </p:sp>
      <p:pic>
        <p:nvPicPr>
          <p:cNvPr id="95235" name="Content Placeholder 5">
            <a:extLst>
              <a:ext uri="{FF2B5EF4-FFF2-40B4-BE49-F238E27FC236}">
                <a16:creationId xmlns:a16="http://schemas.microsoft.com/office/drawing/2014/main" xmlns="" id="{C076D8A7-0015-48E2-9BB0-037DED9A3FA5}"/>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441700" y="1393095"/>
            <a:ext cx="2959100" cy="308610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xmlns=""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xmlns="" id="{2E339495-3C55-43FC-A1DA-C5BF72DE9CC9}"/>
              </a:ext>
            </a:extLst>
          </p:cNvPr>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xmlns=""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xmlns=""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xmlns=""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xmlns=""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xmlns=""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xmlns=""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xmlns=""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xmlns=""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xmlns=""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xmlns=""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xmlns=""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xmlns=""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7F382614-8441-442A-8EB2-AD9636A59B18}"/>
              </a:ext>
            </a:extLst>
          </p:cNvPr>
          <p:cNvSpPr>
            <a:spLocks noGrp="1" noChangeArrowheads="1"/>
          </p:cNvSpPr>
          <p:nvPr>
            <p:ph type="title"/>
          </p:nvPr>
        </p:nvSpPr>
        <p:spPr>
          <a:xfrm>
            <a:off x="800100" y="220663"/>
            <a:ext cx="7772400" cy="576262"/>
          </a:xfrm>
        </p:spPr>
        <p:txBody>
          <a:bodyPr/>
          <a:lstStyle/>
          <a:p>
            <a:pPr eaLnBrk="1" hangingPunct="1"/>
            <a:r>
              <a:rPr lang="en-US" altLang="en-US"/>
              <a:t>BCC</a:t>
            </a:r>
          </a:p>
        </p:txBody>
      </p:sp>
      <p:sp>
        <p:nvSpPr>
          <p:cNvPr id="113667" name="Content Placeholder 2">
            <a:extLst>
              <a:ext uri="{FF2B5EF4-FFF2-40B4-BE49-F238E27FC236}">
                <a16:creationId xmlns:a16="http://schemas.microsoft.com/office/drawing/2014/main" xmlns=""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a:solidFill>
                  <a:srgbClr val="000000"/>
                </a:solidFill>
              </a:rPr>
              <a:t>Debugging interactions between user-level and kernel code nearly impossible without toolset that understands both and an instrument their actions</a:t>
            </a:r>
          </a:p>
          <a:p>
            <a:r>
              <a:rPr lang="en-US" altLang="en-US">
                <a:solidFill>
                  <a:srgbClr val="000000"/>
                </a:solidFill>
              </a:rPr>
              <a:t>BCC (BPF Compiler Collection) is a rich toolkit providing tracing features for Linux</a:t>
            </a:r>
          </a:p>
          <a:p>
            <a:pPr lvl="1"/>
            <a:r>
              <a:rPr lang="en-US" altLang="en-US">
                <a:solidFill>
                  <a:srgbClr val="000000"/>
                </a:solidFill>
              </a:rPr>
              <a:t>See also the original DTrace</a:t>
            </a:r>
          </a:p>
          <a:p>
            <a:r>
              <a:rPr lang="en-US" altLang="en-US">
                <a:solidFill>
                  <a:srgbClr val="000000"/>
                </a:solidFill>
              </a:rPr>
              <a:t>For example, disksnoop.py traces disk I/O activity</a:t>
            </a: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endParaRPr lang="en-US" altLang="en-US">
              <a:solidFill>
                <a:srgbClr val="000000"/>
              </a:solidFill>
            </a:endParaRPr>
          </a:p>
          <a:p>
            <a:r>
              <a:rPr lang="en-US" altLang="en-US">
                <a:solidFill>
                  <a:srgbClr val="000000"/>
                </a:solidFill>
              </a:rPr>
              <a:t>Many other tools (next slide)</a:t>
            </a:r>
          </a:p>
        </p:txBody>
      </p:sp>
      <p:pic>
        <p:nvPicPr>
          <p:cNvPr id="113668" name="Picture 2">
            <a:extLst>
              <a:ext uri="{FF2B5EF4-FFF2-40B4-BE49-F238E27FC236}">
                <a16:creationId xmlns:a16="http://schemas.microsoft.com/office/drawing/2014/main" xmlns=""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A3232E78-1799-45A9-9B95-C16D5B631AF1}"/>
              </a:ext>
            </a:extLst>
          </p:cNvPr>
          <p:cNvSpPr>
            <a:spLocks noGrp="1" noChangeArrowheads="1"/>
          </p:cNvSpPr>
          <p:nvPr>
            <p:ph type="title"/>
          </p:nvPr>
        </p:nvSpPr>
        <p:spPr>
          <a:xfrm>
            <a:off x="800100" y="220663"/>
            <a:ext cx="7691438" cy="576262"/>
          </a:xfrm>
        </p:spPr>
        <p:txBody>
          <a:bodyPr/>
          <a:lstStyle/>
          <a:p>
            <a:pPr eaLnBrk="1" hangingPunct="1"/>
            <a:r>
              <a:rPr lang="en-US" altLang="en-US"/>
              <a:t>Linux bcc/BPF Tracing Tools</a:t>
            </a:r>
          </a:p>
        </p:txBody>
      </p:sp>
      <p:pic>
        <p:nvPicPr>
          <p:cNvPr id="115715" name="Picture 3">
            <a:extLst>
              <a:ext uri="{FF2B5EF4-FFF2-40B4-BE49-F238E27FC236}">
                <a16:creationId xmlns:a16="http://schemas.microsoft.com/office/drawing/2014/main" xmlns=""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xmlns=""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dirty="0"/>
              <a:t>Another set of OS functions exists for ensuring the efficient operation of the system itself via resource sharing</a:t>
            </a:r>
          </a:p>
          <a:p>
            <a:pPr lvl="1">
              <a:lnSpc>
                <a:spcPct val="90000"/>
              </a:lnSpc>
            </a:pPr>
            <a:r>
              <a:rPr lang="en-US" altLang="en-US" b="1" dirty="0"/>
              <a:t>Resource allocation - </a:t>
            </a:r>
            <a:r>
              <a:rPr lang="en-US" altLang="en-US" dirty="0"/>
              <a:t>When  multiple users or multiple jobs running concurrently, resources must be allocated to each of them</a:t>
            </a:r>
          </a:p>
          <a:p>
            <a:pPr lvl="2">
              <a:lnSpc>
                <a:spcPct val="90000"/>
              </a:lnSpc>
            </a:pPr>
            <a:r>
              <a:rPr lang="en-US" altLang="en-US" dirty="0"/>
              <a:t>Many types of resources -   CPU cycles, main memory, file storage, I/O devices.</a:t>
            </a:r>
          </a:p>
          <a:p>
            <a:pPr lvl="1">
              <a:lnSpc>
                <a:spcPct val="90000"/>
              </a:lnSpc>
            </a:pPr>
            <a:r>
              <a:rPr lang="en-US" altLang="en-US" b="1" dirty="0"/>
              <a:t>Logging -</a:t>
            </a:r>
            <a:r>
              <a:rPr lang="en-US" altLang="en-US" dirty="0"/>
              <a:t> To keep track of which users use how much and what kinds of computer resources</a:t>
            </a:r>
          </a:p>
          <a:p>
            <a:pPr lvl="1">
              <a:lnSpc>
                <a:spcPct val="90000"/>
              </a:lnSpc>
            </a:pPr>
            <a:r>
              <a:rPr lang="en-US" altLang="en-US" b="1" dirty="0"/>
              <a:t>Protection and security - </a:t>
            </a:r>
            <a:r>
              <a:rPr lang="en-US" altLang="en-US" dirty="0"/>
              <a:t>The owners of information stored in a multiuser or networked computer system may want to control use of that information, concurrent processes should not interfere with each other</a:t>
            </a:r>
          </a:p>
          <a:p>
            <a:pPr lvl="2">
              <a:lnSpc>
                <a:spcPct val="90000"/>
              </a:lnSpc>
            </a:pPr>
            <a:r>
              <a:rPr lang="en-US" altLang="en-US" b="1" dirty="0"/>
              <a:t>Protection</a:t>
            </a:r>
            <a:r>
              <a:rPr lang="en-US" altLang="en-US" dirty="0"/>
              <a:t> involves ensuring that all access to system resources is controlled</a:t>
            </a:r>
          </a:p>
          <a:p>
            <a:pPr lvl="2">
              <a:lnSpc>
                <a:spcPct val="90000"/>
              </a:lnSpc>
            </a:pPr>
            <a:r>
              <a:rPr lang="en-US" altLang="en-US" b="1" dirty="0"/>
              <a:t>Security</a:t>
            </a:r>
            <a:r>
              <a:rPr lang="en-US" altLang="en-US" dirty="0"/>
              <a:t> of the system from outsiders requires user authentication, extends to defending external I/O devices from invalid access attempts</a:t>
            </a:r>
          </a:p>
          <a:p>
            <a:pPr>
              <a:lnSpc>
                <a:spcPct val="90000"/>
              </a:lnSpc>
              <a:buFont typeface="Monotype Sorts" pitchFamily="-84" charset="2"/>
              <a:buNone/>
            </a:pPr>
            <a:endParaRPr lang="en-US"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xmlns=""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xmlns=""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xmlns=""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a:t>Bourne Shell Command Interpreter</a:t>
            </a:r>
          </a:p>
        </p:txBody>
      </p:sp>
      <p:pic>
        <p:nvPicPr>
          <p:cNvPr id="21507" name="Picture 2">
            <a:extLst>
              <a:ext uri="{FF2B5EF4-FFF2-40B4-BE49-F238E27FC236}">
                <a16:creationId xmlns:a16="http://schemas.microsoft.com/office/drawing/2014/main" xmlns=""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9318</TotalTime>
  <Words>3391</Words>
  <Application>Microsoft Office PowerPoint</Application>
  <PresentationFormat>On-screen Show (4:3)</PresentationFormat>
  <Paragraphs>430</Paragraphs>
  <Slides>60</Slides>
  <Notes>52</Notes>
  <HiddenSlides>1</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os-8</vt:lpstr>
      <vt:lpstr>Chapter 2:  Operating-System Services</vt:lpstr>
      <vt:lpstr>Outline</vt:lpstr>
      <vt:lpstr>Objectives</vt:lpstr>
      <vt:lpstr>Operating System Services</vt:lpstr>
      <vt:lpstr>Operating System Services (Cont.)</vt:lpstr>
      <vt:lpstr>Operating System Services (Cont.)</vt:lpstr>
      <vt:lpstr>A View of Operating System Services</vt:lpstr>
      <vt:lpstr>Command Line interpreter </vt:lpstr>
      <vt:lpstr>Bourne Shell Command Interpreter</vt:lpstr>
      <vt:lpstr>User Operating System Interface - GUI</vt:lpstr>
      <vt:lpstr>Touchscreen Interfaces</vt:lpstr>
      <vt:lpstr>The Mac OS X GUI</vt:lpstr>
      <vt:lpstr>System Calls</vt:lpstr>
      <vt:lpstr>Example of System Calls</vt:lpstr>
      <vt:lpstr>Example of Standard API</vt:lpstr>
      <vt:lpstr>System Call Implementation</vt:lpstr>
      <vt:lpstr>API – System Call – OS Relationship</vt:lpstr>
      <vt:lpstr>System Call Parameter Passing</vt:lpstr>
      <vt:lpstr>Parameter Passing via Table</vt:lpstr>
      <vt:lpstr>Types of System Calls</vt:lpstr>
      <vt:lpstr>Types of System Calls (Cont.)</vt:lpstr>
      <vt:lpstr>Types of System Calls (Cont.)</vt:lpstr>
      <vt:lpstr>Types of System Calls (Cont.)</vt:lpstr>
      <vt:lpstr>Examples of Windows and Unix System Calls</vt:lpstr>
      <vt:lpstr>Standard C Library Example</vt:lpstr>
      <vt:lpstr>Example: Arduino</vt:lpstr>
      <vt:lpstr>Example: FreeBSD</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Darwin</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samritha</cp:lastModifiedBy>
  <cp:revision>198</cp:revision>
  <cp:lastPrinted>2001-06-14T13:58:17Z</cp:lastPrinted>
  <dcterms:created xsi:type="dcterms:W3CDTF">2011-01-13T23:43:38Z</dcterms:created>
  <dcterms:modified xsi:type="dcterms:W3CDTF">2022-12-20T15:17:39Z</dcterms:modified>
</cp:coreProperties>
</file>